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m4a" ContentType="audio/mp4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2" r:id="rId2"/>
  </p:sldMasterIdLst>
  <p:notesMasterIdLst>
    <p:notesMasterId r:id="rId36"/>
  </p:notesMasterIdLst>
  <p:sldIdLst>
    <p:sldId id="256" r:id="rId3"/>
    <p:sldId id="284" r:id="rId4"/>
    <p:sldId id="316" r:id="rId5"/>
    <p:sldId id="286" r:id="rId6"/>
    <p:sldId id="287" r:id="rId7"/>
    <p:sldId id="288" r:id="rId8"/>
    <p:sldId id="290" r:id="rId9"/>
    <p:sldId id="291" r:id="rId10"/>
    <p:sldId id="322" r:id="rId11"/>
    <p:sldId id="263" r:id="rId12"/>
    <p:sldId id="293" r:id="rId13"/>
    <p:sldId id="294" r:id="rId14"/>
    <p:sldId id="296" r:id="rId15"/>
    <p:sldId id="257" r:id="rId16"/>
    <p:sldId id="317" r:id="rId17"/>
    <p:sldId id="318" r:id="rId18"/>
    <p:sldId id="319" r:id="rId19"/>
    <p:sldId id="321" r:id="rId20"/>
    <p:sldId id="323" r:id="rId21"/>
    <p:sldId id="298" r:id="rId22"/>
    <p:sldId id="306" r:id="rId23"/>
    <p:sldId id="307" r:id="rId24"/>
    <p:sldId id="279" r:id="rId25"/>
    <p:sldId id="300" r:id="rId26"/>
    <p:sldId id="299" r:id="rId27"/>
    <p:sldId id="278" r:id="rId28"/>
    <p:sldId id="301" r:id="rId29"/>
    <p:sldId id="302" r:id="rId30"/>
    <p:sldId id="304" r:id="rId31"/>
    <p:sldId id="305" r:id="rId32"/>
    <p:sldId id="282" r:id="rId33"/>
    <p:sldId id="320" r:id="rId34"/>
    <p:sldId id="27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6C12"/>
    <a:srgbClr val="659200"/>
    <a:srgbClr val="BC7900"/>
    <a:srgbClr val="003402"/>
    <a:srgbClr val="FFA709"/>
    <a:srgbClr val="FE8602"/>
    <a:srgbClr val="547A00"/>
    <a:srgbClr val="2597FF"/>
    <a:srgbClr val="00698A"/>
    <a:srgbClr val="77A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306" autoAdjust="0"/>
    <p:restoredTop sz="94660"/>
  </p:normalViewPr>
  <p:slideViewPr>
    <p:cSldViewPr>
      <p:cViewPr varScale="1">
        <p:scale>
          <a:sx n="80" d="100"/>
          <a:sy n="80" d="100"/>
        </p:scale>
        <p:origin x="-133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F9A67-36E5-46DA-B11A-2A1DB78297E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702B4-5DC5-47A7-99B2-0CB8E1A6FB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678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AU" altLang="en-US"/>
              <a:t>Alternative – show the How Might We video then discuss these points.</a:t>
            </a:r>
          </a:p>
        </p:txBody>
      </p:sp>
      <p:sp>
        <p:nvSpPr>
          <p:cNvPr id="5120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(c) UTS Design and Innovation Fundamentals</a:t>
            </a:r>
          </a:p>
        </p:txBody>
      </p:sp>
      <p:sp>
        <p:nvSpPr>
          <p:cNvPr id="5120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AUTUMN 2015</a:t>
            </a:r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5120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John Gardner</a:t>
            </a:r>
          </a:p>
        </p:txBody>
      </p:sp>
      <p:sp>
        <p:nvSpPr>
          <p:cNvPr id="5120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333E9A-8CB3-4665-8A8D-258A29073025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9949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4956050"/>
            <a:ext cx="8093365" cy="916230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236" y="5872280"/>
            <a:ext cx="8102210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6553200" cy="1066800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484313"/>
            <a:ext cx="4098925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9638" y="1484313"/>
            <a:ext cx="4100512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DCAC2D-B5D8-4CDE-B32A-C713668486A0}" type="slidenum">
              <a:rPr lang="zh-CN" altLang="en-AU"/>
              <a:pPr>
                <a:defRPr/>
              </a:pPr>
              <a:t>‹#›</a:t>
            </a:fld>
            <a:endParaRPr lang="en-AU" altLang="zh-CN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434868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2687566-D2B5-40D6-B332-1801C892C676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3115931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D59FE-F1B2-45E7-80EA-9611DD8DF0A6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3286932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71EDF3-F6E3-436C-BDB3-E68820EC85B9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2434535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6BE93A-0C7B-4238-AD09-07D219FD31E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2334417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D641B4-10C3-4FE4-B5D0-A68DCF866E0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1595877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C66DC8-141A-48F4-A506-079CC0621AD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103960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985720"/>
            <a:ext cx="794066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42844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5544A9-2959-44F0-B4F7-8E31481DFEDE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1765185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B21C78-E931-4629-A471-0B60C0D1110C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2317093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A40FEC-52DE-4631-91CC-65E6F27C222F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3761953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4E21AB-9306-47A8-BFD1-A064B39C07A5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2961593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EB846B-F36F-4699-8DDF-68023383829A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3809480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en-AU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3DB936-A7DB-49E5-B56B-04B2639905F3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113218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790" y="527605"/>
            <a:ext cx="671902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443835"/>
            <a:ext cx="6719020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985720"/>
            <a:ext cx="8229600" cy="72281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780719"/>
            <a:ext cx="4123035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391539"/>
            <a:ext cx="4123035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780720"/>
            <a:ext cx="4106566" cy="57163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91540"/>
            <a:ext cx="4106566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9E633D5-E0C0-4EB1-98D1-CE0F9B78439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xmlns="" val="34268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4a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microsoft.com/office/2007/relationships/media" Target="../media/media8.m4a"/><Relationship Id="rId4" Type="http://schemas.openxmlformats.org/officeDocument/2006/relationships/hyperlink" Target="ppt%20videos/Class%2001%20-%20How%20Might%20We....mkv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9.m4a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10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11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12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13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iruniversity.af.edu/Portals/10/eSchool/documents/Support%20Center%20Material/A3_Problem_Solving_Brochure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14.m4a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15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16.m4a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17.m4a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19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technology-33609495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microsoft.com/office/2007/relationships/media" Target="../media/media20.m4a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21.m4a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22.m4a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2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video" Target="NULL" TargetMode="External"/><Relationship Id="rId1" Type="http://schemas.openxmlformats.org/officeDocument/2006/relationships/video" Target="https://www.youtube.com/embed/ZlxVDdBtFQQ" TargetMode="External"/><Relationship Id="rId6" Type="http://schemas.microsoft.com/office/2007/relationships/media" Target="../media/media2.m4a"/><Relationship Id="rId5" Type="http://schemas.openxmlformats.org/officeDocument/2006/relationships/image" Target="../media/image6.jpeg"/><Relationship Id="rId4" Type="http://schemas.openxmlformats.org/officeDocument/2006/relationships/hyperlink" Target="ppt%20videos/The%20History%20of%20Thomas%20Edison%20-%20a%20Short%20Story.mkv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24.m4a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25.m4a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26.m4a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27.m4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2" Type="http://schemas.openxmlformats.org/officeDocument/2006/relationships/slideLayout" Target="../slideLayouts/slideLayout8.xm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7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6835" y="0"/>
            <a:ext cx="5182820" cy="1068935"/>
          </a:xfrm>
        </p:spPr>
        <p:txBody>
          <a:bodyPr>
            <a:noAutofit/>
          </a:bodyPr>
          <a:lstStyle/>
          <a:p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SIT105 –Thinking Technology and Design</a:t>
            </a:r>
            <a:br>
              <a:rPr lang="en-US" sz="3200" dirty="0"/>
            </a:br>
            <a:r>
              <a:rPr lang="en-US" sz="3200" u="sng" dirty="0">
                <a:solidFill>
                  <a:srgbClr val="FFFF00"/>
                </a:solidFill>
              </a:rPr>
              <a:t>Class 01</a:t>
            </a:r>
            <a:endParaRPr lang="en-US" sz="3200" u="sng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97655" y="4918501"/>
            <a:ext cx="7177135" cy="610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Dr. Nick Patterson</a:t>
            </a:r>
          </a:p>
          <a:p>
            <a:r>
              <a:rPr lang="en-US" altLang="zh-CN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Dr</a:t>
            </a:r>
            <a:r>
              <a:rPr lang="en-GB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. Frank Jiang </a:t>
            </a:r>
            <a:endParaRPr lang="en-US" altLang="zh-C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N</a:t>
            </a:r>
            <a:r>
              <a:rPr 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ick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.Patterson@deakin.edu.</a:t>
            </a:r>
            <a:r>
              <a:rPr 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au   </a:t>
            </a:r>
            <a:endParaRPr 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Frank.Jiang@deakin.edu.au</a:t>
            </a:r>
          </a:p>
          <a:p>
            <a:endParaRPr 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223911"/>
            <a:ext cx="483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FF00"/>
                </a:solidFill>
              </a:rPr>
              <a:t>Part 1 </a:t>
            </a:r>
            <a:r>
              <a:rPr lang="en-US" sz="2400" dirty="0">
                <a:solidFill>
                  <a:srgbClr val="FFFF00"/>
                </a:solidFill>
              </a:rPr>
              <a:t>– About this unit</a:t>
            </a:r>
            <a:endParaRPr lang="en-US" sz="2400" b="1" dirty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rgbClr val="FFFF00"/>
                </a:solidFill>
              </a:rPr>
              <a:t>Part 2 </a:t>
            </a:r>
            <a:r>
              <a:rPr lang="en-US" sz="2400" dirty="0">
                <a:solidFill>
                  <a:srgbClr val="FFFF00"/>
                </a:solidFill>
              </a:rPr>
              <a:t>– </a:t>
            </a:r>
            <a:r>
              <a:rPr lang="en-GB" sz="2400" dirty="0">
                <a:solidFill>
                  <a:srgbClr val="FFFF00"/>
                </a:solidFill>
              </a:rPr>
              <a:t>Problem solving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14E134DD-BD6A-44D2-AFC9-B3BD1A4199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812455" y="32762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How Might We …</a:t>
            </a:r>
            <a:br>
              <a:rPr lang="en-AU" altLang="en-US"/>
            </a:br>
            <a:r>
              <a:rPr lang="en-AU" altLang="en-US" sz="2800"/>
              <a:t>Check the quality of your Design Question</a:t>
            </a:r>
          </a:p>
        </p:txBody>
      </p:sp>
      <p:sp>
        <p:nvSpPr>
          <p:cNvPr id="14339" name="Subtitle 3"/>
          <p:cNvSpPr>
            <a:spLocks noGrp="1"/>
          </p:cNvSpPr>
          <p:nvPr>
            <p:ph idx="1"/>
          </p:nvPr>
        </p:nvSpPr>
        <p:spPr>
          <a:xfrm>
            <a:off x="539750" y="2886075"/>
            <a:ext cx="8270875" cy="3567113"/>
          </a:xfrm>
        </p:spPr>
        <p:txBody>
          <a:bodyPr/>
          <a:lstStyle/>
          <a:p>
            <a:r>
              <a:rPr lang="en-AU" altLang="en-US" sz="2000" dirty="0"/>
              <a:t>A properly framed </a:t>
            </a:r>
            <a:r>
              <a:rPr lang="en-AU" altLang="en-US" sz="2000" i="1" dirty="0"/>
              <a:t>How Might We </a:t>
            </a:r>
            <a:r>
              <a:rPr lang="en-AU" altLang="en-US" sz="2000" dirty="0"/>
              <a:t>doesn’t suggest a particular solution, but gives you the perfect frame for innovative thinking</a:t>
            </a:r>
          </a:p>
          <a:p>
            <a:r>
              <a:rPr lang="en-AU" altLang="en-US" sz="2000" dirty="0"/>
              <a:t>Now take a look at your </a:t>
            </a:r>
            <a:r>
              <a:rPr lang="en-AU" altLang="en-US" sz="2000" i="1" dirty="0"/>
              <a:t>How Might We </a:t>
            </a:r>
            <a:r>
              <a:rPr lang="en-AU" altLang="en-US" sz="2000" dirty="0"/>
              <a:t>question and ask yourself if it allows for a variety of solutions. If it doesn’t, broaden it. </a:t>
            </a:r>
          </a:p>
          <a:p>
            <a:r>
              <a:rPr lang="en-AU" altLang="en-US" sz="2000" dirty="0"/>
              <a:t>Your </a:t>
            </a:r>
            <a:r>
              <a:rPr lang="en-AU" altLang="en-US" sz="2000" i="1" dirty="0"/>
              <a:t>How Might We </a:t>
            </a:r>
            <a:r>
              <a:rPr lang="en-AU" altLang="en-US" sz="2000" dirty="0"/>
              <a:t>should generate a number of possible answers and will become a </a:t>
            </a:r>
            <a:r>
              <a:rPr lang="en-AU" altLang="en-US" sz="2000" dirty="0" err="1"/>
              <a:t>launchpad</a:t>
            </a:r>
            <a:r>
              <a:rPr lang="en-AU" altLang="en-US" sz="2000" dirty="0"/>
              <a:t> for your Brainstorms </a:t>
            </a:r>
          </a:p>
          <a:p>
            <a:r>
              <a:rPr lang="en-AU" altLang="en-US" sz="2000" dirty="0"/>
              <a:t>Make sure that your </a:t>
            </a:r>
            <a:r>
              <a:rPr lang="en-AU" altLang="en-US" sz="2000" i="1" dirty="0"/>
              <a:t>How Might </a:t>
            </a:r>
            <a:r>
              <a:rPr lang="en-AU" altLang="en-US" sz="2000" i="1" dirty="0" err="1"/>
              <a:t>We’s</a:t>
            </a:r>
            <a:r>
              <a:rPr lang="en-AU" altLang="en-US" sz="2000" dirty="0"/>
              <a:t> aren’t too broad. It’s a tricky process but a good How Might We should give you both a narrow enough frame to let you know where to start your Brainstorm, but also enough breadth to give you room to explore wild ideas.</a:t>
            </a:r>
          </a:p>
        </p:txBody>
      </p:sp>
      <p:sp>
        <p:nvSpPr>
          <p:cNvPr id="14340" name="TextBox 1"/>
          <p:cNvSpPr txBox="1">
            <a:spLocks noChangeArrowheads="1"/>
          </p:cNvSpPr>
          <p:nvPr/>
        </p:nvSpPr>
        <p:spPr bwMode="auto">
          <a:xfrm>
            <a:off x="4572000" y="6453188"/>
            <a:ext cx="40544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From The Field Guide to Human-Centered Design - IDEO</a:t>
            </a:r>
          </a:p>
        </p:txBody>
      </p:sp>
      <p:sp>
        <p:nvSpPr>
          <p:cNvPr id="14341" name="TextBox 3"/>
          <p:cNvSpPr txBox="1">
            <a:spLocks noChangeArrowheads="1"/>
          </p:cNvSpPr>
          <p:nvPr/>
        </p:nvSpPr>
        <p:spPr bwMode="auto">
          <a:xfrm>
            <a:off x="1547813" y="2060575"/>
            <a:ext cx="63653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VIDEO: “How Might We …” The secret phrase innovators use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hlinkClick r:id="rId4" action="ppaction://hlinkfile"/>
              </a:rPr>
              <a:t>ppt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hlinkClick r:id="rId4" action="ppaction://hlinkfile"/>
              </a:rPr>
              <a:t> videos\Class 01 - How Might We....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  <a:hlinkClick r:id="rId4" action="ppaction://hlinkfile"/>
              </a:rPr>
              <a:t>mkv</a:t>
            </a:r>
            <a:endParaRPr kumimoji="0" lang="en-AU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6972B621-2220-455A-BA95-7003143FE2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55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719" y="833015"/>
            <a:ext cx="6719020" cy="763525"/>
          </a:xfrm>
        </p:spPr>
        <p:txBody>
          <a:bodyPr/>
          <a:lstStyle/>
          <a:p>
            <a:r>
              <a:rPr lang="en-US" b="1" dirty="0"/>
              <a:t>Text 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5" y="1901950"/>
            <a:ext cx="7024429" cy="4275740"/>
          </a:xfrm>
        </p:spPr>
        <p:txBody>
          <a:bodyPr>
            <a:noAutofit/>
          </a:bodyPr>
          <a:lstStyle/>
          <a:p>
            <a:r>
              <a:rPr lang="en-AU" sz="2400" b="1" dirty="0"/>
              <a:t>We will use this textbook for your readings in and outside of class.</a:t>
            </a:r>
          </a:p>
          <a:p>
            <a:endParaRPr lang="en-AU" sz="2400" b="1" dirty="0"/>
          </a:p>
          <a:p>
            <a:r>
              <a:rPr lang="en-AU" sz="2400" b="1" dirty="0"/>
              <a:t>Please refer to the QQ class messages for details of the two reference books</a:t>
            </a:r>
            <a:endParaRPr lang="en-AU" sz="2400" dirty="0"/>
          </a:p>
          <a:p>
            <a:endParaRPr lang="en-AU" sz="2400" dirty="0"/>
          </a:p>
        </p:txBody>
      </p:sp>
      <p:pic>
        <p:nvPicPr>
          <p:cNvPr id="4" name="Picture 2" descr="http://innovationleadershipforum.org/wp-content/uploads/2015/02/brainstorm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2820" y="176866"/>
            <a:ext cx="2358568" cy="15723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560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730" y="69490"/>
            <a:ext cx="6719020" cy="763525"/>
          </a:xfrm>
        </p:spPr>
        <p:txBody>
          <a:bodyPr/>
          <a:lstStyle/>
          <a:p>
            <a:r>
              <a:rPr lang="en-US" b="1" dirty="0"/>
              <a:t>Classes and Practical’s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5" y="680310"/>
            <a:ext cx="7024429" cy="6108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900" dirty="0"/>
              <a:t>So we will have two different kinds of interaction here in this unit.</a:t>
            </a:r>
            <a:br>
              <a:rPr lang="en-AU" sz="1900" dirty="0"/>
            </a:br>
            <a:endParaRPr lang="en-AU" sz="1900" dirty="0"/>
          </a:p>
          <a:p>
            <a:pPr>
              <a:buFont typeface="Wingdings" panose="05000000000000000000" pitchFamily="2" charset="2"/>
              <a:buChar char="Ø"/>
            </a:pPr>
            <a:r>
              <a:rPr lang="en-AU" sz="1900" b="1" dirty="0"/>
              <a:t>Classes (entire student group)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1900" dirty="0"/>
              <a:t>For the first 5 classes we will think about critical thinking and problem solving revolving around different technology themes. We will have multimedia, activities and group discussions on these topics, linking in the theory.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1900" dirty="0"/>
              <a:t>The following 5 classes, we will pursue your learning of constructing algorithms (your first step into more hands on technology). This will be a combination of me teaching theory and some discussion points.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1900" dirty="0"/>
              <a:t>Finishing with a final week of exam revision.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1900" b="1" dirty="0"/>
              <a:t>Workshops (divided into smaller groups)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1900" dirty="0"/>
              <a:t>First class will be an introductory session to ease into things.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1900" dirty="0"/>
              <a:t>First, we will use these sessions to continue our learning on the class topics, focusing on group work activities, discussion questions and problem solving.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1900" dirty="0"/>
              <a:t>The next 6 classes, we will focus on writing algorithms, starting off very easy and finishing with more advanced.</a:t>
            </a:r>
          </a:p>
          <a:p>
            <a:pPr>
              <a:buFont typeface="Wingdings" panose="05000000000000000000" pitchFamily="2" charset="2"/>
              <a:buChar char="Ø"/>
            </a:pPr>
            <a:endParaRPr lang="en-AU" sz="19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AA187A37-6BB9-42B4-91E6-BC5279602A4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626100" y="40398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168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58115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448966" y="1443835"/>
            <a:ext cx="8093365" cy="4581149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/>
          </a:p>
          <a:p>
            <a:pPr algn="ctr"/>
            <a:r>
              <a:rPr lang="en-AU" sz="4000" dirty="0"/>
              <a:t>	Second Half!</a:t>
            </a:r>
            <a:br>
              <a:rPr lang="en-AU" sz="4000" dirty="0"/>
            </a:br>
            <a:r>
              <a:rPr lang="en-AU" sz="4000" dirty="0"/>
              <a:t/>
            </a:r>
            <a:br>
              <a:rPr lang="en-AU" sz="4000" dirty="0"/>
            </a:br>
            <a:r>
              <a:rPr lang="en-AU" sz="4000" dirty="0"/>
              <a:t> Problem Solving &amp; Future Medical Technologies</a:t>
            </a:r>
            <a:br>
              <a:rPr lang="en-AU" sz="4000" dirty="0"/>
            </a:b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xmlns="" val="138986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833015"/>
            <a:ext cx="8093365" cy="7635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Today’s Outline</a:t>
            </a:r>
            <a:br>
              <a:rPr lang="en-US" b="1" dirty="0"/>
            </a:br>
            <a:r>
              <a:rPr lang="en-US" b="1" dirty="0"/>
              <a:t>Medicine and Technology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901951"/>
            <a:ext cx="7940661" cy="4428444"/>
          </a:xfrm>
        </p:spPr>
        <p:txBody>
          <a:bodyPr>
            <a:normAutofit/>
          </a:bodyPr>
          <a:lstStyle/>
          <a:p>
            <a:r>
              <a:rPr lang="en-US" dirty="0"/>
              <a:t>Problem solving introduction</a:t>
            </a:r>
          </a:p>
          <a:p>
            <a:r>
              <a:rPr lang="en-US" dirty="0"/>
              <a:t>Research: Problem solving techniques</a:t>
            </a:r>
          </a:p>
          <a:p>
            <a:r>
              <a:rPr lang="en-US" dirty="0"/>
              <a:t>Problem 1: 5 future medical technologies</a:t>
            </a:r>
          </a:p>
          <a:p>
            <a:r>
              <a:rPr lang="en-US" dirty="0"/>
              <a:t>Activity: Define problem solving techniques!</a:t>
            </a:r>
          </a:p>
          <a:p>
            <a:r>
              <a:rPr lang="en-US" dirty="0"/>
              <a:t>Problem 2: Technology failure</a:t>
            </a:r>
          </a:p>
          <a:p>
            <a:r>
              <a:rPr lang="en-US" dirty="0"/>
              <a:t>Problem 3: Hacking</a:t>
            </a:r>
          </a:p>
          <a:p>
            <a:r>
              <a:rPr lang="en-US" dirty="0"/>
              <a:t>Readings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6100" y="4039820"/>
            <a:ext cx="1320421" cy="2072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10E66036-AEDB-4C94-979F-9CF62F9434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33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985720"/>
            <a:ext cx="8246070" cy="763525"/>
          </a:xfrm>
        </p:spPr>
        <p:txBody>
          <a:bodyPr/>
          <a:lstStyle/>
          <a:p>
            <a:r>
              <a:rPr lang="en-AU" dirty="0"/>
              <a:t>Problem Solving 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5" y="1749245"/>
            <a:ext cx="7940661" cy="4428446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The world of Information Technology is full of </a:t>
            </a:r>
            <a:r>
              <a:rPr lang="en-US" altLang="en-US" b="1" dirty="0"/>
              <a:t>problems, and decisions</a:t>
            </a:r>
            <a:r>
              <a:rPr lang="en-US" altLang="en-US" dirty="0"/>
              <a:t>, but many people do not have the appropriate skills to manage them.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As problem solvers we try to improve the actual state of an IT project by finding an answer or a solution to a problem.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One way which can really boost our problem solving skills is when we work in a team to solve problems.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This can often be more beneficial than individual.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8805" y="4519485"/>
            <a:ext cx="1167716" cy="1832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4C559AD2-727A-4AF2-995E-826CE72BCC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806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824" y="1291130"/>
            <a:ext cx="7940660" cy="763525"/>
          </a:xfrm>
        </p:spPr>
        <p:txBody>
          <a:bodyPr/>
          <a:lstStyle/>
          <a:p>
            <a:r>
              <a:rPr lang="en-AU" dirty="0"/>
              <a:t>Problem Solving… get specific!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2081523"/>
            <a:ext cx="7177135" cy="4428446"/>
          </a:xfrm>
        </p:spPr>
        <p:txBody>
          <a:bodyPr>
            <a:normAutofit/>
          </a:bodyPr>
          <a:lstStyle/>
          <a:p>
            <a:r>
              <a:rPr lang="en-US" altLang="en-US" dirty="0"/>
              <a:t>When we think of problems in broad terms, it makes them much harder to solve!</a:t>
            </a:r>
          </a:p>
          <a:p>
            <a:pPr lvl="1"/>
            <a:r>
              <a:rPr lang="en-US" altLang="en-US" dirty="0"/>
              <a:t>My internet download speed sucks!</a:t>
            </a:r>
          </a:p>
          <a:p>
            <a:pPr lvl="1"/>
            <a:r>
              <a:rPr lang="en-US" altLang="en-US" dirty="0"/>
              <a:t>Everything on my phone is not working!</a:t>
            </a:r>
          </a:p>
          <a:p>
            <a:r>
              <a:rPr lang="en-US" altLang="en-US" dirty="0"/>
              <a:t>What you want to do is try to hone in and obtain </a:t>
            </a:r>
            <a:r>
              <a:rPr lang="en-US" altLang="en-US" b="1" dirty="0"/>
              <a:t>key facts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This can help you to get to the key issues and find out what you need to solve exactly.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8805" y="4519485"/>
            <a:ext cx="1167716" cy="1832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848B5C79-354D-4A3E-986C-1B4DEE40A7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76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76" y="1138425"/>
            <a:ext cx="7940660" cy="763525"/>
          </a:xfrm>
        </p:spPr>
        <p:txBody>
          <a:bodyPr/>
          <a:lstStyle/>
          <a:p>
            <a:r>
              <a:rPr lang="en-AU" dirty="0"/>
              <a:t>Problem Solving… get specific!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1" y="1901950"/>
            <a:ext cx="7329840" cy="4428446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You want to </a:t>
            </a:r>
            <a:r>
              <a:rPr lang="en-US" altLang="en-US" b="1" dirty="0"/>
              <a:t>define your problem </a:t>
            </a:r>
            <a:r>
              <a:rPr lang="en-US" altLang="en-US" dirty="0"/>
              <a:t>and its severity as precisely as possible!</a:t>
            </a:r>
          </a:p>
          <a:p>
            <a:r>
              <a:rPr lang="en-US" altLang="en-US" dirty="0"/>
              <a:t>By doing this, you will be:</a:t>
            </a:r>
          </a:p>
          <a:p>
            <a:pPr lvl="1"/>
            <a:r>
              <a:rPr lang="en-US" altLang="en-US" dirty="0"/>
              <a:t>Assessing the </a:t>
            </a:r>
            <a:r>
              <a:rPr lang="en-US" altLang="en-US" b="1" dirty="0"/>
              <a:t>current</a:t>
            </a:r>
            <a:r>
              <a:rPr lang="en-US" altLang="en-US" dirty="0"/>
              <a:t> (actual) state of affairs</a:t>
            </a:r>
          </a:p>
          <a:p>
            <a:pPr lvl="1"/>
            <a:r>
              <a:rPr lang="en-US" altLang="en-US" dirty="0"/>
              <a:t>Specifying the </a:t>
            </a:r>
            <a:r>
              <a:rPr lang="en-US" altLang="en-US" b="1" dirty="0"/>
              <a:t>desired</a:t>
            </a:r>
            <a:r>
              <a:rPr lang="en-US" altLang="en-US" dirty="0"/>
              <a:t> (ideal) state of affairs (goals)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By doing this, it can help to set your technological problem on the pathway to being solved!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8805" y="4519485"/>
            <a:ext cx="1167716" cy="1832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88CD9115-A283-4DD1-99CF-F8DC283304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215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Problem Solving Process</a:t>
            </a:r>
            <a:br>
              <a:rPr lang="en-AU" dirty="0"/>
            </a:br>
            <a:r>
              <a:rPr lang="en-AU" dirty="0"/>
              <a:t>…..An example from the U.S Air 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Let’s check out the process that the military uses to solve problems!</a:t>
            </a:r>
          </a:p>
          <a:p>
            <a:r>
              <a:rPr lang="en-AU" dirty="0">
                <a:hlinkClick r:id="rId2"/>
              </a:rPr>
              <a:t>https://www.airuniversity.af.edu/Portals/10/eSchool/documents/Support%20Center%20Material/A3_Problem_Solving_Brochure.pdf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4" y="4192525"/>
            <a:ext cx="81915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507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Problem Solving Process</a:t>
            </a:r>
            <a:br>
              <a:rPr lang="en-AU" dirty="0"/>
            </a:br>
            <a:r>
              <a:rPr lang="en-AU" dirty="0"/>
              <a:t>…..An example from the U.S Air Force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F37832A-4DA1-4A20-BE61-A81179280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670" y="1779247"/>
            <a:ext cx="8182676" cy="495605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222A5B0E-FECD-4F99-A794-1D26861BC10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370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85" y="812552"/>
            <a:ext cx="6553200" cy="1828800"/>
          </a:xfrm>
        </p:spPr>
        <p:txBody>
          <a:bodyPr/>
          <a:lstStyle/>
          <a:p>
            <a:r>
              <a:rPr lang="en-AU" sz="3600" b="1" dirty="0">
                <a:solidFill>
                  <a:srgbClr val="659200"/>
                </a:solidFill>
              </a:rPr>
              <a:t>A quote to remember on your first week!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1670" y="5253592"/>
            <a:ext cx="5955495" cy="1475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659200"/>
                </a:solidFill>
                <a:latin typeface="Arial Narrow" panose="020B0606020202030204" pitchFamily="34" charset="0"/>
              </a:rPr>
              <a:t>–</a:t>
            </a:r>
            <a:r>
              <a:rPr lang="en-AU" b="1" dirty="0">
                <a:solidFill>
                  <a:srgbClr val="659200"/>
                </a:solidFill>
                <a:latin typeface="Arial Narrow" panose="020B0606020202030204" pitchFamily="34" charset="0"/>
              </a:rPr>
              <a:t>Thomas A. Edison</a:t>
            </a:r>
          </a:p>
          <a:p>
            <a:pPr marL="0" indent="0">
              <a:buNone/>
            </a:pPr>
            <a:r>
              <a:rPr lang="en-AU" sz="2400" b="1" i="1" dirty="0">
                <a:solidFill>
                  <a:srgbClr val="659200"/>
                </a:solidFill>
                <a:latin typeface="Arial Narrow" panose="020B0606020202030204" pitchFamily="34" charset="0"/>
              </a:rPr>
              <a:t>One of the first and greatest critical thinkers!</a:t>
            </a:r>
            <a:endParaRPr lang="en-AU" sz="2400" i="1" dirty="0">
              <a:solidFill>
                <a:srgbClr val="6592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098" name="Picture 2" descr="http://www.kstc.co.uk/josephswan/edis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72148" y="4083431"/>
            <a:ext cx="1987084" cy="26453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Callout 2"/>
          <p:cNvSpPr/>
          <p:nvPr/>
        </p:nvSpPr>
        <p:spPr>
          <a:xfrm>
            <a:off x="448965" y="2320370"/>
            <a:ext cx="6546115" cy="2877272"/>
          </a:xfrm>
          <a:prstGeom prst="cloudCallout">
            <a:avLst>
              <a:gd name="adj1" fmla="val 43961"/>
              <a:gd name="adj2" fmla="val 5670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Arial Narrow" panose="020B0606020202030204" pitchFamily="34" charset="0"/>
              </a:rPr>
              <a:t>“Our greatest weakness lies in giving up. The most certain way to succeed is always to try just one more time.” </a:t>
            </a:r>
          </a:p>
        </p:txBody>
      </p:sp>
    </p:spTree>
    <p:extLst>
      <p:ext uri="{BB962C8B-B14F-4D97-AF65-F5344CB8AC3E}">
        <p14:creationId xmlns:p14="http://schemas.microsoft.com/office/powerpoint/2010/main" xmlns="" val="24553069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1411927"/>
            <a:ext cx="5650085" cy="763525"/>
          </a:xfrm>
        </p:spPr>
        <p:txBody>
          <a:bodyPr/>
          <a:lstStyle/>
          <a:p>
            <a:r>
              <a:rPr lang="en-AU" dirty="0"/>
              <a:t>Problem Solving Methods?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5" y="2467694"/>
            <a:ext cx="7940661" cy="4428446"/>
          </a:xfrm>
        </p:spPr>
        <p:txBody>
          <a:bodyPr/>
          <a:lstStyle/>
          <a:p>
            <a:r>
              <a:rPr lang="en-AU" b="1" dirty="0"/>
              <a:t>So, why do we need them?</a:t>
            </a:r>
          </a:p>
          <a:p>
            <a:pPr lvl="1"/>
            <a:r>
              <a:rPr lang="en-AU" dirty="0"/>
              <a:t>To help us figure out solutions to problems in the most effective and efficient way.</a:t>
            </a:r>
          </a:p>
          <a:p>
            <a:pPr lvl="2"/>
            <a:r>
              <a:rPr lang="en-AU" dirty="0"/>
              <a:t>As there is not always 1 way to solve a problem.</a:t>
            </a:r>
          </a:p>
          <a:p>
            <a:pPr lvl="1"/>
            <a:r>
              <a:rPr lang="en-AU" dirty="0"/>
              <a:t>Often work in IT revolves around solving problems to come up with a solution for a client.</a:t>
            </a:r>
          </a:p>
          <a:p>
            <a:pPr lvl="1"/>
            <a:r>
              <a:rPr lang="en-AU" dirty="0"/>
              <a:t>We have a number of techniques at our disposal to do this.</a:t>
            </a:r>
          </a:p>
        </p:txBody>
      </p:sp>
      <p:pic>
        <p:nvPicPr>
          <p:cNvPr id="4" name="Picture 2" descr="http://www.synergio.nl/media/39556/software_tools_logo_323x3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4460" y="1119685"/>
            <a:ext cx="1848355" cy="1842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7FA72745-23C5-47C7-8401-1276590B9A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070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24980" y="528637"/>
            <a:ext cx="6719020" cy="763525"/>
          </a:xfrm>
        </p:spPr>
        <p:txBody>
          <a:bodyPr>
            <a:normAutofit fontScale="90000"/>
          </a:bodyPr>
          <a:lstStyle/>
          <a:p>
            <a:r>
              <a:rPr lang="en-AU" dirty="0"/>
              <a:t>Problem Solving Techniques</a:t>
            </a:r>
            <a:br>
              <a:rPr lang="en-AU" dirty="0"/>
            </a:br>
            <a:r>
              <a:rPr lang="en-AU" dirty="0"/>
              <a:t>What is the list?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906525" y="1596540"/>
            <a:ext cx="35814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sz="2800" dirty="0"/>
              <a:t>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Analogy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Brainstorming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Divide and Conquer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Hypothesis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Lateral Thinking</a:t>
            </a: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5487925" y="1533182"/>
            <a:ext cx="365607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lvl="0" indent="-514350" eaLnBrk="1" hangingPunct="1">
              <a:spcBef>
                <a:spcPct val="20000"/>
              </a:spcBef>
              <a:buFont typeface="+mj-lt"/>
              <a:buAutoNum type="arabicPeriod" startAt="7"/>
              <a:defRPr/>
            </a:pPr>
            <a:r>
              <a:rPr lang="en-AU" sz="2800" kern="0" dirty="0">
                <a:latin typeface="+mn-lt"/>
              </a:rPr>
              <a:t>Means-Ends Analysis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AU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Method of Focal Objects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AU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Morphological Analysis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AU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Reduction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AU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Research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AU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Root Cause Analysis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en-AU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Trial-and-Error</a:t>
            </a:r>
          </a:p>
        </p:txBody>
      </p:sp>
      <p:pic>
        <p:nvPicPr>
          <p:cNvPr id="10" name="Picture 2" descr="http://www.valpo.k12.in.us/cms/lib4/IN01001455/Centricity/Domain/415/schedu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2490" y="5341897"/>
            <a:ext cx="1670605" cy="1387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7-Point Star 1"/>
          <p:cNvSpPr/>
          <p:nvPr/>
        </p:nvSpPr>
        <p:spPr>
          <a:xfrm>
            <a:off x="0" y="69490"/>
            <a:ext cx="2281425" cy="1679755"/>
          </a:xfrm>
          <a:prstGeom prst="star7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Full List of Techniques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D2D5D800-9B10-4EC1-9848-0E5B828465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785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0036" y="288374"/>
            <a:ext cx="6719020" cy="76352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Class Activity- </a:t>
            </a:r>
            <a:r>
              <a:rPr lang="en-AU" dirty="0"/>
              <a:t>Define the Problem Solving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4" y="1138425"/>
            <a:ext cx="6871725" cy="549738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Using each row of the class: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AU" dirty="0"/>
              <a:t>I will assign you one of the problem solving techniques.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AU" dirty="0"/>
              <a:t>Give you a piece of paper and pen.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AU" dirty="0"/>
              <a:t>Each person in each row write 1 word to start the definition of the given problem solving technique.</a:t>
            </a:r>
          </a:p>
          <a:p>
            <a:pPr marL="1314450" lvl="2" indent="-514350">
              <a:buFont typeface="Wingdings" panose="05000000000000000000" pitchFamily="2" charset="2"/>
              <a:buChar char="q"/>
            </a:pPr>
            <a:r>
              <a:rPr lang="en-AU" dirty="0"/>
              <a:t>Everyone writes only 1 word, which proceeds the previous written word.</a:t>
            </a:r>
          </a:p>
          <a:p>
            <a:pPr marL="1314450" lvl="2" indent="-514350">
              <a:buFont typeface="Wingdings" panose="05000000000000000000" pitchFamily="2" charset="2"/>
              <a:buChar char="q"/>
            </a:pPr>
            <a:r>
              <a:rPr lang="en-AU" dirty="0"/>
              <a:t>With some luck you will come up with a definition </a:t>
            </a:r>
            <a:r>
              <a:rPr lang="en-AU" dirty="0">
                <a:sym typeface="Wingdings" panose="05000000000000000000" pitchFamily="2" charset="2"/>
              </a:rPr>
              <a:t>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AU" dirty="0"/>
              <a:t>We will check them versus the correct definition.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2" descr="http://www.synergio.nl/media/39556/software_tools_logo_323x3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809" y="4956050"/>
            <a:ext cx="1684971" cy="16797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26372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5165435"/>
            <a:ext cx="8169717" cy="763525"/>
          </a:xfrm>
        </p:spPr>
        <p:txBody>
          <a:bodyPr>
            <a:noAutofit/>
          </a:bodyPr>
          <a:lstStyle/>
          <a:p>
            <a:pPr algn="ctr"/>
            <a:r>
              <a:rPr lang="en-AU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one or more of the problem solving techniques you discovered, and come up with a list. Let’s give it a go!</a:t>
            </a:r>
            <a:br>
              <a:rPr lang="en-AU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AU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AU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AU" sz="2800" i="1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are the 5 in your list</a:t>
            </a:r>
            <a:r>
              <a:rPr lang="en-AU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AU" sz="2800" i="1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what problem solving technique</a:t>
            </a:r>
            <a:r>
              <a:rPr lang="en-AU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did you use to figure them 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291130"/>
            <a:ext cx="8398775" cy="112317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AU" sz="4700" dirty="0">
                <a:solidFill>
                  <a:srgbClr val="659200"/>
                </a:solidFill>
                <a:latin typeface="+mj-lt"/>
                <a:ea typeface="+mj-ea"/>
                <a:cs typeface="+mj-cs"/>
              </a:rPr>
              <a:t>What you think the 5 most popular future medical technologies </a:t>
            </a:r>
            <a:r>
              <a:rPr lang="en-AU" sz="4600" dirty="0">
                <a:solidFill>
                  <a:srgbClr val="659200"/>
                </a:solidFill>
                <a:latin typeface="+mj-lt"/>
                <a:ea typeface="+mj-ea"/>
                <a:cs typeface="+mj-cs"/>
              </a:rPr>
              <a:t>might be!</a:t>
            </a:r>
          </a:p>
        </p:txBody>
      </p:sp>
      <p:pic>
        <p:nvPicPr>
          <p:cNvPr id="4" name="Picture 4" descr="http://www.ieyes.org/wp-content/uploads/2014/04/p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982" y="2414303"/>
            <a:ext cx="1811090" cy="1832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6-Point Star 5"/>
          <p:cNvSpPr/>
          <p:nvPr/>
        </p:nvSpPr>
        <p:spPr>
          <a:xfrm>
            <a:off x="448965" y="2485282"/>
            <a:ext cx="2137870" cy="1413689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Problem 1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2030313D-4CA5-4296-A760-DAED31D5D5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718125" y="32893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25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425" y="527605"/>
            <a:ext cx="6670283" cy="7635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Solution: So what are five popular new medical technologies?</a:t>
            </a:r>
            <a:endParaRPr lang="en-US" b="1" dirty="0">
              <a:effectLst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443835"/>
            <a:ext cx="6719020" cy="50392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There is many new medical technologies coming out but here are five popular ones:</a:t>
            </a:r>
            <a:br>
              <a:rPr lang="en-US" b="1" dirty="0"/>
            </a:b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Robots</a:t>
            </a:r>
            <a:r>
              <a:rPr lang="en-US" dirty="0"/>
              <a:t> –</a:t>
            </a:r>
            <a:r>
              <a:rPr lang="en-AU" dirty="0"/>
              <a:t>The surgeon sits at a computer station and directs the movements of a robot.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Exoskeleton</a:t>
            </a:r>
            <a:r>
              <a:rPr lang="en-AU" dirty="0"/>
              <a:t> </a:t>
            </a:r>
            <a:r>
              <a:rPr lang="en-AU" b="1" dirty="0"/>
              <a:t>suits</a:t>
            </a:r>
            <a:r>
              <a:rPr lang="en-AU" dirty="0"/>
              <a:t> – to allow partially-paralyzed individuals to walk again. 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Body</a:t>
            </a:r>
            <a:r>
              <a:rPr lang="en-AU" dirty="0"/>
              <a:t> </a:t>
            </a:r>
            <a:r>
              <a:rPr lang="en-AU" b="1" dirty="0"/>
              <a:t>sensors</a:t>
            </a:r>
            <a:r>
              <a:rPr lang="en-AU" dirty="0"/>
              <a:t> - to monitor everything from sleep apnea to blood pressure.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3D</a:t>
            </a:r>
            <a:r>
              <a:rPr lang="en-AU" dirty="0"/>
              <a:t> </a:t>
            </a:r>
            <a:r>
              <a:rPr lang="en-AU" b="1" dirty="0"/>
              <a:t>Printers</a:t>
            </a:r>
            <a:r>
              <a:rPr lang="en-AU" dirty="0"/>
              <a:t> – to manufacture medical equipment, prostheses, or even drugs. 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CloudHealth</a:t>
            </a:r>
            <a:r>
              <a:rPr lang="en-AU" dirty="0"/>
              <a:t> - Online access to patient personal health information.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endParaRPr lang="en-US" b="1" dirty="0"/>
          </a:p>
        </p:txBody>
      </p:sp>
      <p:sp>
        <p:nvSpPr>
          <p:cNvPr id="6" name="6-Point Star 5"/>
          <p:cNvSpPr/>
          <p:nvPr/>
        </p:nvSpPr>
        <p:spPr>
          <a:xfrm>
            <a:off x="91594" y="30146"/>
            <a:ext cx="2137870" cy="1413689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Problem 1 Solution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E991B2CB-1AE8-494B-8D51-9302985005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789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425" y="527605"/>
            <a:ext cx="6670283" cy="7635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Possible Approach: Brainstorming with Research?</a:t>
            </a:r>
            <a:endParaRPr lang="en-US" b="1" dirty="0">
              <a:effectLst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443835"/>
            <a:ext cx="6719020" cy="50392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b="1" dirty="0"/>
              <a:t>Brainstorming</a:t>
            </a:r>
            <a:r>
              <a:rPr lang="en-AU" dirty="0"/>
              <a:t>: You collaborated in a group to come up with ideas.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You may have used </a:t>
            </a:r>
            <a:r>
              <a:rPr lang="en-AU" b="1" dirty="0"/>
              <a:t>Research</a:t>
            </a:r>
            <a:r>
              <a:rPr lang="en-AU" dirty="0"/>
              <a:t> to discover possible answers (e.g. googling).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endParaRPr lang="en-US" b="1" dirty="0"/>
          </a:p>
        </p:txBody>
      </p:sp>
      <p:pic>
        <p:nvPicPr>
          <p:cNvPr id="6" name="Picture 4" descr="http://www.mccarthyshow.com/wp-content/uploads/2014/11/thinking-and-feel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7410" y="3963467"/>
            <a:ext cx="2555454" cy="1698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-Point Star 6"/>
          <p:cNvSpPr/>
          <p:nvPr/>
        </p:nvSpPr>
        <p:spPr>
          <a:xfrm>
            <a:off x="1212490" y="3734410"/>
            <a:ext cx="2137870" cy="1413689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Problem 1 Approach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03374198-B045-4457-87E1-304E6CCC06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101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12" y="2360065"/>
            <a:ext cx="2534638" cy="1374345"/>
          </a:xfrm>
        </p:spPr>
        <p:txBody>
          <a:bodyPr>
            <a:normAutofit fontScale="90000"/>
          </a:bodyPr>
          <a:lstStyle/>
          <a:p>
            <a:pPr fontAlgn="base"/>
            <a:r>
              <a:rPr lang="en-AU" b="1" dirty="0"/>
              <a:t>Robotic surgery linked to 144 deaths in the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9540" y="1443835"/>
            <a:ext cx="5802791" cy="5191970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AU" sz="1800" b="1" dirty="0"/>
              <a:t>A study into the safety of surgical robots has linked the machines' use to at least 144 deaths and more than 1,000 injuries over a 14-year period in the US.</a:t>
            </a:r>
            <a:br>
              <a:rPr lang="en-AU" sz="1800" b="1" dirty="0"/>
            </a:br>
            <a:endParaRPr lang="en-AU" sz="1800" b="1" dirty="0"/>
          </a:p>
          <a:p>
            <a:pPr fontAlgn="base"/>
            <a:r>
              <a:rPr lang="en-AU" sz="1800" dirty="0"/>
              <a:t>They list 1,166 cases of broken/burned parts falling into patients' bodies, which contributed to 119 injuries and one death.</a:t>
            </a:r>
          </a:p>
          <a:p>
            <a:pPr fontAlgn="base"/>
            <a:r>
              <a:rPr lang="en-AU" sz="1800" dirty="0"/>
              <a:t>Uncontrolled movements and spontaneous powering on/off of the machines are said to have caused 52 injuries and two deaths.</a:t>
            </a:r>
          </a:p>
          <a:p>
            <a:pPr fontAlgn="base"/>
            <a:r>
              <a:rPr lang="en-AU" sz="1800" dirty="0"/>
              <a:t>Electrical sparks, unintended charring and damaged accessory covers are linked to 193 injuries, including the burning of body tissues.</a:t>
            </a:r>
          </a:p>
          <a:p>
            <a:pPr fontAlgn="base"/>
            <a:r>
              <a:rPr lang="en-AU" sz="1800" dirty="0"/>
              <a:t>And the loss of quality video feeds and/or reports of system error codes are said to have contributed to a further 41 injuries and one death.</a:t>
            </a:r>
          </a:p>
          <a:p>
            <a:endParaRPr lang="en-AU" sz="1600" dirty="0"/>
          </a:p>
          <a:p>
            <a:pPr marL="0" indent="0">
              <a:buNone/>
            </a:pPr>
            <a:r>
              <a:rPr lang="en-AU" sz="1600" dirty="0"/>
              <a:t>Source: </a:t>
            </a:r>
            <a:r>
              <a:rPr lang="en-AU" sz="1600" dirty="0">
                <a:hlinkClick r:id="rId3"/>
              </a:rPr>
              <a:t>http://www.bbc.com/news/technology-33609495</a:t>
            </a:r>
            <a:endParaRPr lang="en-AU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512" y="4345230"/>
            <a:ext cx="2458550" cy="13743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ounded Rectangular Callout 4"/>
          <p:cNvSpPr/>
          <p:nvPr/>
        </p:nvSpPr>
        <p:spPr>
          <a:xfrm>
            <a:off x="448965" y="872359"/>
            <a:ext cx="1832460" cy="610820"/>
          </a:xfrm>
          <a:prstGeom prst="wedgeRoundRectCallout">
            <a:avLst>
              <a:gd name="adj1" fmla="val -33679"/>
              <a:gd name="adj2" fmla="val 10251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 the news!</a:t>
            </a:r>
          </a:p>
        </p:txBody>
      </p:sp>
      <p:sp>
        <p:nvSpPr>
          <p:cNvPr id="6" name="6-Point Star 5"/>
          <p:cNvSpPr/>
          <p:nvPr/>
        </p:nvSpPr>
        <p:spPr>
          <a:xfrm>
            <a:off x="3350360" y="69490"/>
            <a:ext cx="2137870" cy="1413689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Problem 2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FE43F63C-938C-4C84-ADE3-0744BCCB96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09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749245"/>
            <a:ext cx="8398775" cy="1068935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Robotic surgery linked to 144 deaths in the US.</a:t>
            </a:r>
            <a:br>
              <a:rPr lang="en-AU" b="1" dirty="0"/>
            </a:br>
            <a:r>
              <a:rPr lang="en-AU" b="1" dirty="0"/>
              <a:t>How can this be avoided in the future?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4" y="2818180"/>
            <a:ext cx="7940661" cy="3664921"/>
          </a:xfrm>
        </p:spPr>
        <p:txBody>
          <a:bodyPr/>
          <a:lstStyle/>
          <a:p>
            <a:r>
              <a:rPr lang="en-AU" dirty="0"/>
              <a:t>In your existing groups come up with responses for the following: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/>
              <a:t>What is the fundamental problem?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/>
              <a:t>Determine the best problem solving approach to go with to help avoid this!</a:t>
            </a:r>
          </a:p>
          <a:p>
            <a:pPr marL="1371600" lvl="2" indent="-514350">
              <a:buFont typeface="Wingdings" panose="05000000000000000000" pitchFamily="2" charset="2"/>
              <a:buChar char="§"/>
            </a:pPr>
            <a:r>
              <a:rPr lang="en-AU" dirty="0"/>
              <a:t>Why did your group choose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2200" y="5261460"/>
            <a:ext cx="2458550" cy="13743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6-Point Star 4"/>
          <p:cNvSpPr/>
          <p:nvPr/>
        </p:nvSpPr>
        <p:spPr>
          <a:xfrm>
            <a:off x="3350360" y="231332"/>
            <a:ext cx="2137870" cy="1413689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Problem 2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166C99C5-EE68-41CD-BF77-6709B41FFD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767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1672892"/>
            <a:ext cx="7940660" cy="763525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Robotic surgery linked to 144 deaths in the US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2512770"/>
            <a:ext cx="7940661" cy="397033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With this problem, an approach we could potentially use to solve this would be…</a:t>
            </a:r>
          </a:p>
          <a:p>
            <a:pPr>
              <a:buFont typeface="Wingdings" panose="05000000000000000000" pitchFamily="2" charset="2"/>
              <a:buChar char="Ø"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Abstraction</a:t>
            </a:r>
            <a:r>
              <a:rPr lang="en-AU" dirty="0"/>
              <a:t>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Solving the problem in a model of the system before applying it to the real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Work out all the bugs in a model extensively before using it in real scenario’s</a:t>
            </a:r>
          </a:p>
          <a:p>
            <a:pPr>
              <a:buFont typeface="Wingdings" panose="05000000000000000000" pitchFamily="2" charset="2"/>
              <a:buChar char="§"/>
            </a:pPr>
            <a:endParaRPr lang="en-AU" dirty="0"/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9870" y="3239286"/>
            <a:ext cx="2185378" cy="122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6-Point Star 4"/>
          <p:cNvSpPr/>
          <p:nvPr/>
        </p:nvSpPr>
        <p:spPr>
          <a:xfrm>
            <a:off x="3808475" y="259203"/>
            <a:ext cx="2137870" cy="1413689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Problem 2 Approach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E1E72F76-2344-4C56-8514-D53B1F5589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6590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826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583" y="69490"/>
            <a:ext cx="5653565" cy="763525"/>
          </a:xfrm>
        </p:spPr>
        <p:txBody>
          <a:bodyPr/>
          <a:lstStyle/>
          <a:p>
            <a:r>
              <a:rPr lang="en-AU" dirty="0"/>
              <a:t>Future Medical: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985720"/>
            <a:ext cx="6260904" cy="58027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Many medical systems, such as heart monitoring systems use embedded systems (smaller versions of popular computer operating systems).</a:t>
            </a:r>
          </a:p>
          <a:p>
            <a:r>
              <a:rPr lang="en-US" dirty="0"/>
              <a:t>We all know software (operating systems) can have errors, bugs or be hacked.</a:t>
            </a:r>
          </a:p>
          <a:p>
            <a:r>
              <a:rPr lang="en-US" sz="2800" dirty="0"/>
              <a:t>Imagine a hacker purposely hacking one of these devices and causing it to go haywire or ignore certain conditions. In order to put a patient in danger.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AU" i="1" dirty="0">
              <a:solidFill>
                <a:srgbClr val="659200"/>
              </a:solidFill>
            </a:endParaRPr>
          </a:p>
          <a:p>
            <a:pPr marL="0" indent="0">
              <a:buNone/>
            </a:pPr>
            <a:r>
              <a:rPr lang="en-AU" i="1" dirty="0">
                <a:solidFill>
                  <a:srgbClr val="659200"/>
                </a:solidFill>
              </a:rPr>
              <a:t>How can this problem be solved?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/>
              <a:t>Discuss the problem with your groups.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/>
              <a:t>Determine the best problem solving approach to go with!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/>
              <a:t>Why did your group choose this?</a:t>
            </a:r>
          </a:p>
          <a:p>
            <a:pPr marL="0" indent="0">
              <a:buNone/>
            </a:pPr>
            <a:endParaRPr lang="en-AU" i="1" dirty="0">
              <a:solidFill>
                <a:srgbClr val="659200"/>
              </a:solidFill>
            </a:endParaRP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6-Point Star 3"/>
          <p:cNvSpPr/>
          <p:nvPr/>
        </p:nvSpPr>
        <p:spPr>
          <a:xfrm>
            <a:off x="143555" y="44737"/>
            <a:ext cx="2137870" cy="1413689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Problem 3</a:t>
            </a:r>
          </a:p>
        </p:txBody>
      </p:sp>
      <p:pic>
        <p:nvPicPr>
          <p:cNvPr id="1026" name="Picture 2" descr="https://pbs.twimg.com/profile_images/506075327265648640/AvIHlDqO_400x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0985" y="4650640"/>
            <a:ext cx="1973145" cy="1973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C0A710C7-D832-4AF9-A1CA-C977398892A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275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195" y="1138425"/>
            <a:ext cx="6553200" cy="1066800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659200"/>
                </a:solidFill>
                <a:latin typeface="Arial Narrow" panose="020B0606020202030204" pitchFamily="34" charset="0"/>
                <a:hlinkClick r:id="rId4" action="ppaction://hlinkfile"/>
              </a:rPr>
              <a:t>[Video] </a:t>
            </a:r>
            <a:br>
              <a:rPr lang="en-AU" b="1" dirty="0">
                <a:solidFill>
                  <a:srgbClr val="659200"/>
                </a:solidFill>
                <a:latin typeface="Arial Narrow" panose="020B0606020202030204" pitchFamily="34" charset="0"/>
                <a:hlinkClick r:id="rId4" action="ppaction://hlinkfile"/>
              </a:rPr>
            </a:br>
            <a:r>
              <a:rPr lang="en-AU" b="1" dirty="0">
                <a:solidFill>
                  <a:srgbClr val="659200"/>
                </a:solidFill>
                <a:latin typeface="Arial Narrow" panose="020B0606020202030204" pitchFamily="34" charset="0"/>
                <a:hlinkClick r:id="rId4" action="ppaction://hlinkfile"/>
              </a:rPr>
              <a:t>History of Thomas Edison</a:t>
            </a:r>
            <a:endParaRPr lang="en-AU" b="1" dirty="0">
              <a:solidFill>
                <a:srgbClr val="65920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ZlxVDdBtFQQ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59785" y="2512770"/>
            <a:ext cx="7601316" cy="427574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B52A91B4-A4A8-4AAF-AE89-DBA27C1B14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7742832" y="1595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767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583" y="69490"/>
            <a:ext cx="5653565" cy="763525"/>
          </a:xfrm>
        </p:spPr>
        <p:txBody>
          <a:bodyPr/>
          <a:lstStyle/>
          <a:p>
            <a:r>
              <a:rPr lang="en-AU" dirty="0"/>
              <a:t>Future Medical: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29" y="985720"/>
            <a:ext cx="6566315" cy="5650085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With this problem we could potentially use?</a:t>
            </a:r>
          </a:p>
          <a:p>
            <a:pPr>
              <a:buFont typeface="Wingdings" panose="05000000000000000000" pitchFamily="2" charset="2"/>
              <a:buChar char="Ø"/>
            </a:pPr>
            <a:endParaRPr lang="en-AU" dirty="0"/>
          </a:p>
          <a:p>
            <a:pPr>
              <a:buFont typeface="Wingdings" panose="05000000000000000000" pitchFamily="2" charset="2"/>
              <a:buChar char="§"/>
            </a:pPr>
            <a:r>
              <a:rPr lang="en-AU" b="1" dirty="0"/>
              <a:t>Morphological Analysis</a:t>
            </a:r>
            <a:r>
              <a:rPr lang="en-AU" dirty="0"/>
              <a:t>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We could use this approach for the surgical robots, testing them before they are used in surgery’s.</a:t>
            </a:r>
          </a:p>
          <a:p>
            <a:pPr marL="800100" lvl="2" indent="-400050">
              <a:buFont typeface="Wingdings" panose="05000000000000000000" pitchFamily="2" charset="2"/>
              <a:buChar char="§"/>
            </a:pPr>
            <a:r>
              <a:rPr lang="en-AU" dirty="0"/>
              <a:t>Analyse outputs and interactions.</a:t>
            </a:r>
          </a:p>
          <a:p>
            <a:pPr marL="800100" lvl="2" indent="-400050">
              <a:buFont typeface="Wingdings" panose="05000000000000000000" pitchFamily="2" charset="2"/>
              <a:buChar char="§"/>
            </a:pPr>
            <a:r>
              <a:rPr lang="en-AU" dirty="0"/>
              <a:t>Work backwards from outputs </a:t>
            </a:r>
            <a:br>
              <a:rPr lang="en-AU" dirty="0"/>
            </a:br>
            <a:r>
              <a:rPr lang="en-AU" dirty="0"/>
              <a:t>towards the system internals.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Popular when you know very little about a system but you know the outputs/inputs!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/>
              <a:t>We can figure out if the outputs are correct based upon the inputs.</a:t>
            </a:r>
          </a:p>
          <a:p>
            <a:pPr>
              <a:buFont typeface="Wingdings" panose="05000000000000000000" pitchFamily="2" charset="2"/>
              <a:buChar char="§"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6-Point Star 3"/>
          <p:cNvSpPr/>
          <p:nvPr/>
        </p:nvSpPr>
        <p:spPr>
          <a:xfrm>
            <a:off x="143555" y="44737"/>
            <a:ext cx="2137870" cy="1413689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Problem 3 Approach</a:t>
            </a:r>
          </a:p>
        </p:txBody>
      </p:sp>
      <p:pic>
        <p:nvPicPr>
          <p:cNvPr id="6" name="Picture 2" descr="https://pbs.twimg.com/profile_images/506075327265648640/AvIHlDqO_400x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0985" y="4956050"/>
            <a:ext cx="1667735" cy="1667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671A8EDE-7794-47C1-872D-5257D729D8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489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In our theme this week, we looked at the future medical technology, its problems and its impact on society.</a:t>
            </a:r>
          </a:p>
          <a:p>
            <a:r>
              <a:rPr lang="en-AU" dirty="0"/>
              <a:t>We looked at various problem solving techniques and applied them to various scenario’s.</a:t>
            </a:r>
          </a:p>
          <a:p>
            <a:pPr lvl="1"/>
            <a:r>
              <a:rPr lang="en-AU" dirty="0"/>
              <a:t>Artificial Intelligence and hacking.</a:t>
            </a:r>
          </a:p>
          <a:p>
            <a:r>
              <a:rPr lang="en-US" dirty="0"/>
              <a:t>Assisted you in having a deeper understanding of problems revolving around future medical technology, as well as how to potentially work towards solving them.</a:t>
            </a:r>
          </a:p>
          <a:p>
            <a:r>
              <a:rPr lang="en-US" dirty="0"/>
              <a:t>Looked at what our ULO’s are for this unit.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4" descr="http://www.ieyes.org/wp-content/uploads/2014/04/ps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6100" y="5566871"/>
            <a:ext cx="1207393" cy="122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D60AF759-BE12-4F10-93D8-D3DB30D1A1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385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Solving Post-Class Reading!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787955" cy="1832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As part of this weeks after class reading I have provided an article from the Journal of Problem Solving.</a:t>
            </a:r>
          </a:p>
          <a:p>
            <a:pPr marL="400050" lvl="1" indent="0">
              <a:buNone/>
            </a:pPr>
            <a:r>
              <a:rPr lang="en-AU" sz="2400" dirty="0"/>
              <a:t>The process of Solving Complex Problems!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09" y="3487613"/>
            <a:ext cx="7188076" cy="336666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E5271E61-6B6C-4EF0-92FF-DEE671AB3A0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29721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3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/>
          <p:cNvSpPr/>
          <p:nvPr/>
        </p:nvSpPr>
        <p:spPr>
          <a:xfrm>
            <a:off x="1972812" y="1596540"/>
            <a:ext cx="8398775" cy="4886560"/>
          </a:xfrm>
          <a:prstGeom prst="cloudCallout">
            <a:avLst>
              <a:gd name="adj1" fmla="val -48536"/>
              <a:gd name="adj2" fmla="val 543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b="1" dirty="0"/>
          </a:p>
          <a:p>
            <a:pPr algn="ctr"/>
            <a:r>
              <a:rPr lang="en-AU" sz="2800" b="1" dirty="0"/>
              <a:t>End of Class!</a:t>
            </a:r>
          </a:p>
          <a:p>
            <a:pPr algn="ctr"/>
            <a:endParaRPr lang="en-AU" dirty="0"/>
          </a:p>
          <a:p>
            <a:pPr algn="ctr"/>
            <a:r>
              <a:rPr lang="en-AU" sz="2000" b="1" dirty="0"/>
              <a:t>Read ‘The Process of Solving Complex Problems’ paper from the Journal of Problem Solving</a:t>
            </a:r>
          </a:p>
          <a:p>
            <a:pPr algn="ctr"/>
            <a:endParaRPr lang="en-AU" dirty="0"/>
          </a:p>
        </p:txBody>
      </p:sp>
      <p:sp>
        <p:nvSpPr>
          <p:cNvPr id="2" name="Oval Callout 1"/>
          <p:cNvSpPr/>
          <p:nvPr/>
        </p:nvSpPr>
        <p:spPr>
          <a:xfrm>
            <a:off x="448964" y="680310"/>
            <a:ext cx="2901395" cy="12216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Any Questions?</a:t>
            </a:r>
          </a:p>
        </p:txBody>
      </p:sp>
      <p:pic>
        <p:nvPicPr>
          <p:cNvPr id="5" name="Picture 2" descr="http://cliparts.co/cliparts/pcq/Kd9/pcqKd9nR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66800"/>
            <a:ext cx="2656341" cy="17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B1243B96-5C15-40A1-A8FF-842E533F77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69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833015"/>
            <a:ext cx="8093365" cy="763525"/>
          </a:xfrm>
        </p:spPr>
        <p:txBody>
          <a:bodyPr>
            <a:normAutofit/>
          </a:bodyPr>
          <a:lstStyle/>
          <a:p>
            <a:r>
              <a:rPr lang="en-US" b="1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581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First Half</a:t>
            </a:r>
          </a:p>
          <a:p>
            <a:r>
              <a:rPr lang="en-US" dirty="0"/>
              <a:t>What is this unit about?</a:t>
            </a:r>
          </a:p>
          <a:p>
            <a:r>
              <a:rPr lang="en-US" dirty="0"/>
              <a:t>What are the learning outcomes for SIT105 ?</a:t>
            </a:r>
          </a:p>
          <a:p>
            <a:r>
              <a:rPr lang="en-US" dirty="0"/>
              <a:t>Assessments</a:t>
            </a:r>
          </a:p>
          <a:p>
            <a:r>
              <a:rPr lang="en-US" dirty="0"/>
              <a:t>Text book?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Second Half</a:t>
            </a:r>
          </a:p>
          <a:p>
            <a:r>
              <a:rPr lang="en-US" dirty="0"/>
              <a:t>Introducing problem solving</a:t>
            </a:r>
          </a:p>
          <a:p>
            <a:r>
              <a:rPr lang="en-US" dirty="0"/>
              <a:t>Analyzing and problem solving real-world issues</a:t>
            </a:r>
          </a:p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51F30C22-7274-4566-886B-7A8AD1ED1E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724705" y="32762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42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1" y="1749246"/>
            <a:ext cx="5497380" cy="30541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1212490" y="2054655"/>
            <a:ext cx="6260904" cy="3359510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6000" dirty="0"/>
          </a:p>
          <a:p>
            <a:pPr algn="ctr"/>
            <a:r>
              <a:rPr lang="en-AU" sz="6000" dirty="0"/>
              <a:t>First Half!</a:t>
            </a:r>
            <a:br>
              <a:rPr lang="en-AU" sz="6000" dirty="0"/>
            </a:br>
            <a:endParaRPr lang="en-AU" sz="6000" dirty="0"/>
          </a:p>
        </p:txBody>
      </p:sp>
    </p:spTree>
    <p:extLst>
      <p:ext uri="{BB962C8B-B14F-4D97-AF65-F5344CB8AC3E}">
        <p14:creationId xmlns:p14="http://schemas.microsoft.com/office/powerpoint/2010/main" xmlns="" val="159820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73717" y="-6727"/>
            <a:ext cx="6670283" cy="763525"/>
          </a:xfrm>
        </p:spPr>
        <p:txBody>
          <a:bodyPr/>
          <a:lstStyle/>
          <a:p>
            <a:r>
              <a:rPr lang="en-US" b="1" dirty="0">
                <a:effectLst/>
              </a:rPr>
              <a:t>What is SIT105 about 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756798"/>
            <a:ext cx="6719020" cy="6101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goal of this unit is to:</a:t>
            </a:r>
          </a:p>
          <a:p>
            <a:r>
              <a:rPr lang="en-US" sz="2000" dirty="0"/>
              <a:t>Applying critical thinking and problem solving skills.</a:t>
            </a:r>
          </a:p>
          <a:p>
            <a:pPr lvl="1"/>
            <a:r>
              <a:rPr lang="en-US" sz="2000" dirty="0"/>
              <a:t>From technical and non-technical perspectives.</a:t>
            </a:r>
          </a:p>
          <a:p>
            <a:r>
              <a:rPr lang="en-US" sz="2000" dirty="0"/>
              <a:t>Assist you in having a deeper understanding of </a:t>
            </a:r>
            <a:r>
              <a:rPr lang="en-US" sz="2000" u="sng" dirty="0"/>
              <a:t>problems revolving around technology</a:t>
            </a:r>
            <a:r>
              <a:rPr lang="en-US" sz="2000" dirty="0"/>
              <a:t>.</a:t>
            </a:r>
          </a:p>
          <a:p>
            <a:r>
              <a:rPr lang="en-US" sz="2000" dirty="0"/>
              <a:t>Cultivate your </a:t>
            </a:r>
            <a:r>
              <a:rPr lang="en-US" sz="2000" u="sng" dirty="0"/>
              <a:t>reflective thinking </a:t>
            </a:r>
            <a:r>
              <a:rPr lang="en-US" sz="2000" dirty="0"/>
              <a:t>– What? Why? When?</a:t>
            </a:r>
          </a:p>
          <a:p>
            <a:pPr lvl="1"/>
            <a:r>
              <a:rPr lang="en-AU" sz="2000" u="sng" dirty="0"/>
              <a:t>Reflective thinking </a:t>
            </a:r>
            <a:r>
              <a:rPr lang="en-AU" sz="2000" dirty="0"/>
              <a:t>is critical for success in situations which are unpredictable or complex when you are working with customers or clients.</a:t>
            </a:r>
          </a:p>
          <a:p>
            <a:pPr lvl="1"/>
            <a:r>
              <a:rPr lang="en-AU" sz="2000" u="sng" dirty="0"/>
              <a:t>Reflective thinking </a:t>
            </a:r>
            <a:r>
              <a:rPr lang="en-AU" sz="2000" dirty="0"/>
              <a:t>helps you to:</a:t>
            </a:r>
          </a:p>
          <a:p>
            <a:pPr lvl="2"/>
            <a:r>
              <a:rPr lang="en-AU" sz="2000" dirty="0"/>
              <a:t>Develop an attitude where you ask questions</a:t>
            </a:r>
          </a:p>
          <a:p>
            <a:pPr lvl="2"/>
            <a:r>
              <a:rPr lang="en-AU" sz="2000" dirty="0"/>
              <a:t>Identify areas for improvement</a:t>
            </a:r>
          </a:p>
          <a:p>
            <a:pPr lvl="2"/>
            <a:r>
              <a:rPr lang="en-AU" sz="2000" dirty="0"/>
              <a:t>Be able to respond to new challenges </a:t>
            </a:r>
          </a:p>
          <a:p>
            <a:pPr lvl="2"/>
            <a:r>
              <a:rPr lang="en-AU" sz="2000" dirty="0"/>
              <a:t>Applying what you have learned from one situation to other situations</a:t>
            </a:r>
          </a:p>
          <a:p>
            <a:r>
              <a:rPr lang="en-US" sz="2000" dirty="0"/>
              <a:t>Begin your journey of </a:t>
            </a:r>
            <a:r>
              <a:rPr lang="en-US" sz="2000" u="sng" dirty="0"/>
              <a:t>designing and developing technology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How? By starting with designing algorithms.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AEE84F40-F24C-470E-BBE4-AA1B661B69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473395" y="34880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666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85CDFD-8C8A-4440-8635-9CEE2F3E2DC4}" type="slidenum">
              <a:rPr lang="en-AU" smtClean="0"/>
              <a:pPr>
                <a:defRPr/>
              </a:pPr>
              <a:t>7</a:t>
            </a:fld>
            <a:endParaRPr lang="en-AU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96260" y="985720"/>
            <a:ext cx="7543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en-AU" sz="3600" b="1" dirty="0">
                <a:solidFill>
                  <a:srgbClr val="659200"/>
                </a:solidFill>
              </a:rPr>
              <a:t>Learning and Assessment – ULO’s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43556" y="1925520"/>
            <a:ext cx="8704184" cy="4795955"/>
          </a:xfrm>
          <a:prstGeom prst="wedgeRoundRectCallout">
            <a:avLst>
              <a:gd name="adj1" fmla="val 42546"/>
              <a:gd name="adj2" fmla="val -5513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2000" b="1" dirty="0"/>
              <a:t>Your assessments are linked to your unit learning outcomes.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The unit learning outcomes = the specifics of what you are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All unit learning outcomes are assessed.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Learning outcomes are observable, measurable, achievable and important!</a:t>
            </a:r>
          </a:p>
          <a:p>
            <a:endParaRPr lang="en-AU" sz="2000" b="1" dirty="0"/>
          </a:p>
          <a:p>
            <a:r>
              <a:rPr lang="en-AU" sz="2000" b="1" dirty="0"/>
              <a:t>Unit and course learning outcomes </a:t>
            </a:r>
            <a:r>
              <a:rPr lang="en-AU" sz="2000" dirty="0"/>
              <a:t>are professional accreditation requirements and standards, and relevant Australian Qualification Framework specifications. </a:t>
            </a:r>
          </a:p>
          <a:p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Each course here at Deakin has clear pathways of outcome and accomplishment, with developmental support. </a:t>
            </a:r>
          </a:p>
          <a:p>
            <a:r>
              <a:rPr lang="en-AU" sz="2000" b="1" dirty="0"/>
              <a:t>Unit learning outcomes </a:t>
            </a:r>
            <a:r>
              <a:rPr lang="en-AU" sz="2000" dirty="0"/>
              <a:t>are aligned with learning outcomes for your </a:t>
            </a:r>
            <a:r>
              <a:rPr lang="en-AU" sz="2000" b="1" dirty="0"/>
              <a:t>course</a:t>
            </a:r>
            <a:r>
              <a:rPr lang="en-AU" sz="2000" dirty="0"/>
              <a:t> and aligned with </a:t>
            </a:r>
            <a:r>
              <a:rPr lang="en-AU" sz="2000" b="1" dirty="0"/>
              <a:t>Deakin’s Graduate Learning Outcomes</a:t>
            </a:r>
            <a:r>
              <a:rPr lang="en-AU" sz="2000" dirty="0"/>
              <a:t>.</a:t>
            </a:r>
          </a:p>
          <a:p>
            <a:endParaRPr lang="en-AU" sz="20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79F07FE5-1A34-4944-B68B-6913A1A6D3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705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Unit 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09" y="1443835"/>
            <a:ext cx="7177135" cy="47338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/>
              <a:t>At the successful completion of this unit students can:</a:t>
            </a:r>
          </a:p>
          <a:p>
            <a:r>
              <a:rPr lang="en-AU" b="1" dirty="0"/>
              <a:t>ULO1</a:t>
            </a:r>
            <a:r>
              <a:rPr lang="en-AU" dirty="0"/>
              <a:t>	Apply critical thinking techniques and IT discourse to </a:t>
            </a:r>
            <a:r>
              <a:rPr lang="en-AU" u="sng" dirty="0"/>
              <a:t>identify and analyse problems </a:t>
            </a:r>
            <a:r>
              <a:rPr lang="en-AU" dirty="0"/>
              <a:t>from technical and non-technical perspectives.</a:t>
            </a:r>
          </a:p>
          <a:p>
            <a:r>
              <a:rPr lang="en-AU" b="1" dirty="0"/>
              <a:t>ULO2</a:t>
            </a:r>
            <a:r>
              <a:rPr lang="en-AU" dirty="0"/>
              <a:t>	Develop strategies using generic and IT specific techniques to </a:t>
            </a:r>
            <a:r>
              <a:rPr lang="en-AU" u="sng" dirty="0"/>
              <a:t>explore algorithms</a:t>
            </a:r>
            <a:r>
              <a:rPr lang="en-AU" dirty="0"/>
              <a:t>.</a:t>
            </a:r>
          </a:p>
          <a:p>
            <a:r>
              <a:rPr lang="en-AU" b="1" dirty="0"/>
              <a:t>ULO3</a:t>
            </a:r>
            <a:r>
              <a:rPr lang="en-AU" dirty="0"/>
              <a:t>	</a:t>
            </a:r>
            <a:r>
              <a:rPr lang="en-AU" u="sng" dirty="0"/>
              <a:t>Create algorithms </a:t>
            </a:r>
            <a:r>
              <a:rPr lang="en-AU" dirty="0"/>
              <a:t>using the input-processing-output model, defining diagrams and pseudo-code to demonstrate simple program design.</a:t>
            </a:r>
          </a:p>
          <a:p>
            <a:r>
              <a:rPr lang="en-AU" b="1" dirty="0"/>
              <a:t>ULO4</a:t>
            </a:r>
            <a:r>
              <a:rPr lang="en-AU" dirty="0"/>
              <a:t>	</a:t>
            </a:r>
            <a:r>
              <a:rPr lang="en-AU" u="sng" dirty="0"/>
              <a:t>Develop tests </a:t>
            </a:r>
            <a:r>
              <a:rPr lang="en-AU" dirty="0"/>
              <a:t>using assertions to evaluate and ensure correctness of algorithms</a:t>
            </a:r>
          </a:p>
          <a:p>
            <a:endParaRPr lang="en-AU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FFCB3F3F-F894-422F-94F3-6019B2BE5B0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862575" y="47705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169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11150" y="2133600"/>
            <a:ext cx="3167063" cy="3621088"/>
          </a:xfrm>
        </p:spPr>
        <p:txBody>
          <a:bodyPr/>
          <a:lstStyle/>
          <a:p>
            <a:r>
              <a:rPr lang="en-AU" altLang="en-US"/>
              <a:t>Frame your</a:t>
            </a:r>
            <a:br>
              <a:rPr lang="en-AU" altLang="en-US"/>
            </a:br>
            <a:r>
              <a:rPr lang="en-AU" altLang="en-US"/>
              <a:t>Design</a:t>
            </a:r>
            <a:br>
              <a:rPr lang="en-AU" altLang="en-US"/>
            </a:br>
            <a:r>
              <a:rPr lang="en-AU" altLang="en-US"/>
              <a:t>Challenge</a:t>
            </a:r>
            <a:br>
              <a:rPr lang="en-AU" altLang="en-US"/>
            </a:br>
            <a:r>
              <a:rPr lang="en-AU" altLang="en-US"/>
              <a:t/>
            </a:r>
            <a:br>
              <a:rPr lang="en-AU" altLang="en-US"/>
            </a:br>
            <a:r>
              <a:rPr lang="en-AU" altLang="en-US" sz="2000"/>
              <a:t>from IDEO </a:t>
            </a:r>
            <a:br>
              <a:rPr lang="en-AU" altLang="en-US" sz="2000"/>
            </a:br>
            <a:r>
              <a:rPr lang="en-AU" altLang="en-US" sz="2000"/>
              <a:t>Field Guide to </a:t>
            </a:r>
            <a:br>
              <a:rPr lang="en-AU" altLang="en-US" sz="2000"/>
            </a:br>
            <a:r>
              <a:rPr lang="en-AU" altLang="en-US" sz="2000"/>
              <a:t>Human Centered Design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33375"/>
            <a:ext cx="532765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221D32EE-0757-46C7-8E61-BE21429F0F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79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1559</Words>
  <Application>Microsoft Office PowerPoint</Application>
  <PresentationFormat>全屏显示(4:3)</PresentationFormat>
  <Paragraphs>233</Paragraphs>
  <Slides>33</Slides>
  <Notes>1</Notes>
  <HiddenSlides>0</HiddenSlides>
  <MMClips>28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35" baseType="lpstr">
      <vt:lpstr>Office Theme</vt:lpstr>
      <vt:lpstr>Blends</vt:lpstr>
      <vt:lpstr> SIT105 –Thinking Technology and Design Class 01</vt:lpstr>
      <vt:lpstr>A quote to remember on your first week!</vt:lpstr>
      <vt:lpstr>[Video]  History of Thomas Edison</vt:lpstr>
      <vt:lpstr>Today’s Outline</vt:lpstr>
      <vt:lpstr>幻灯片 5</vt:lpstr>
      <vt:lpstr>What is SIT105 about ?</vt:lpstr>
      <vt:lpstr>幻灯片 7</vt:lpstr>
      <vt:lpstr>Unit Learning Outcomes</vt:lpstr>
      <vt:lpstr>Frame your Design Challenge  from IDEO  Field Guide to  Human Centered Design</vt:lpstr>
      <vt:lpstr>How Might We … Check the quality of your Design Question</vt:lpstr>
      <vt:lpstr>Text Books</vt:lpstr>
      <vt:lpstr>Classes and Practical’s</vt:lpstr>
      <vt:lpstr>幻灯片 13</vt:lpstr>
      <vt:lpstr>Today’s Outline Medicine and Technology</vt:lpstr>
      <vt:lpstr>Problem Solving Intro</vt:lpstr>
      <vt:lpstr>Problem Solving… get specific!</vt:lpstr>
      <vt:lpstr>Problem Solving… get specific!</vt:lpstr>
      <vt:lpstr>Problem Solving Process …..An example from the U.S Air Force</vt:lpstr>
      <vt:lpstr>Problem Solving Process …..An example from the U.S Air Force</vt:lpstr>
      <vt:lpstr>Problem Solving Methods?</vt:lpstr>
      <vt:lpstr>Problem Solving Techniques What is the list?</vt:lpstr>
      <vt:lpstr>Class Activity- Define the Problem Solving Techniques</vt:lpstr>
      <vt:lpstr>Use one or more of the problem solving techniques you discovered, and come up with a list. Let’s give it a go!  What are the 5 in your list, and what problem solving technique did you use to figure them out?</vt:lpstr>
      <vt:lpstr>Solution: So what are five popular new medical technologies?</vt:lpstr>
      <vt:lpstr>Possible Approach: Brainstorming with Research?</vt:lpstr>
      <vt:lpstr>Robotic surgery linked to 144 deaths in the US</vt:lpstr>
      <vt:lpstr>Robotic surgery linked to 144 deaths in the US. How can this be avoided in the future?</vt:lpstr>
      <vt:lpstr>Robotic surgery linked to 144 deaths in the US</vt:lpstr>
      <vt:lpstr>Future Medical: Hacking</vt:lpstr>
      <vt:lpstr>Future Medical: Hacking</vt:lpstr>
      <vt:lpstr>Conclusion</vt:lpstr>
      <vt:lpstr>Problem Solving Post-Class Reading!</vt:lpstr>
      <vt:lpstr>幻灯片 33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2015-01-25T12:36:41Z</dcterms:created>
  <dcterms:modified xsi:type="dcterms:W3CDTF">2020-04-26T01:25:24Z</dcterms:modified>
</cp:coreProperties>
</file>